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notesMasterIdLst>
    <p:notesMasterId r:id="rId14"/>
  </p:notesMasterIdLst>
  <p:sldIdLst>
    <p:sldId id="257" r:id="rId5"/>
    <p:sldId id="283" r:id="rId6"/>
    <p:sldId id="258" r:id="rId7"/>
    <p:sldId id="275" r:id="rId8"/>
    <p:sldId id="276" r:id="rId9"/>
    <p:sldId id="279" r:id="rId10"/>
    <p:sldId id="280" r:id="rId11"/>
    <p:sldId id="284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580"/>
  </p:normalViewPr>
  <p:slideViewPr>
    <p:cSldViewPr snapToGrid="0" snapToObjects="1">
      <p:cViewPr varScale="1">
        <p:scale>
          <a:sx n="68" d="100"/>
          <a:sy n="68" d="100"/>
        </p:scale>
        <p:origin x="7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defRPr cap="all"/>
          </a:pPr>
          <a:r>
            <a:rPr lang="en-US" dirty="0">
              <a:solidFill>
                <a:schemeClr val="accent1"/>
              </a:solidFill>
            </a:rPr>
            <a:t>Excel 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defRPr cap="all"/>
          </a:pPr>
          <a:r>
            <a:rPr lang="en-US" dirty="0" err="1">
              <a:solidFill>
                <a:schemeClr val="accent1"/>
              </a:solidFill>
            </a:rPr>
            <a:t>powerbi</a:t>
          </a:r>
          <a:endParaRPr lang="en-US" dirty="0">
            <a:solidFill>
              <a:schemeClr val="accent1"/>
            </a:solidFill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 sz="1400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defRPr cap="all"/>
          </a:pPr>
          <a:r>
            <a:rPr lang="en-US" dirty="0">
              <a:solidFill>
                <a:schemeClr val="accent1"/>
              </a:solidFill>
            </a:rPr>
            <a:t>My </a:t>
          </a:r>
          <a:r>
            <a:rPr lang="en-US" dirty="0" err="1">
              <a:solidFill>
                <a:schemeClr val="accent1"/>
              </a:solidFill>
            </a:rPr>
            <a:t>sql</a:t>
          </a:r>
          <a:endParaRPr lang="en-US" dirty="0">
            <a:solidFill>
              <a:schemeClr val="accent1"/>
            </a:solidFill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 sz="1400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dirty="0">
              <a:solidFill>
                <a:schemeClr val="accent1"/>
              </a:solidFill>
            </a:rPr>
            <a:t>Excel </a:t>
          </a: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dirty="0" err="1">
              <a:solidFill>
                <a:schemeClr val="accent1"/>
              </a:solidFill>
            </a:rPr>
            <a:t>powerbi</a:t>
          </a:r>
          <a:endParaRPr lang="en-US" sz="3800" kern="1200" dirty="0">
            <a:solidFill>
              <a:schemeClr val="accent1"/>
            </a:solidFill>
          </a:endParaRP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dirty="0">
              <a:solidFill>
                <a:schemeClr val="accent1"/>
              </a:solidFill>
            </a:rPr>
            <a:t>My </a:t>
          </a:r>
          <a:r>
            <a:rPr lang="en-US" sz="3800" kern="1200" dirty="0" err="1">
              <a:solidFill>
                <a:schemeClr val="accent1"/>
              </a:solidFill>
            </a:rPr>
            <a:t>sql</a:t>
          </a:r>
          <a:endParaRPr lang="en-US" sz="3800" kern="1200" dirty="0">
            <a:solidFill>
              <a:schemeClr val="accent1"/>
            </a:solidFill>
          </a:endParaRP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7FB8-71F6-4491-8CAE-78C9CA2208D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6232E-57FF-43AF-A359-6457E94F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0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5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1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1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tablet&#10;&#10;Description automatically generated">
            <a:extLst>
              <a:ext uri="{FF2B5EF4-FFF2-40B4-BE49-F238E27FC236}">
                <a16:creationId xmlns:a16="http://schemas.microsoft.com/office/drawing/2014/main" id="{061C973C-BECE-F16A-8C40-2ED4E9AC9A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105" y="298217"/>
            <a:ext cx="10572000" cy="1816567"/>
          </a:xfrm>
        </p:spPr>
        <p:txBody>
          <a:bodyPr>
            <a:noAutofit/>
          </a:bodyPr>
          <a:lstStyle/>
          <a:p>
            <a:r>
              <a:rPr lang="en-US" sz="9600" dirty="0"/>
              <a:t>Bank Analytics</a:t>
            </a:r>
          </a:p>
        </p:txBody>
      </p:sp>
      <p:graphicFrame>
        <p:nvGraphicFramePr>
          <p:cNvPr id="10" name="Content Placeholder 2" descr="Icon SmartArt">
            <a:extLst>
              <a:ext uri="{FF2B5EF4-FFF2-40B4-BE49-F238E27FC236}">
                <a16:creationId xmlns:a16="http://schemas.microsoft.com/office/drawing/2014/main" id="{2B65C8B5-22C3-667C-4696-04174A2DF3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332151"/>
              </p:ext>
            </p:extLst>
          </p:nvPr>
        </p:nvGraphicFramePr>
        <p:xfrm>
          <a:off x="872066" y="2216052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0136FE6E-9298-BBAF-C213-3B3B27145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880" y="3704551"/>
            <a:ext cx="621850" cy="621850"/>
          </a:xfrm>
          <a:prstGeom prst="rect">
            <a:avLst/>
          </a:prstGeom>
        </p:spPr>
      </p:pic>
      <p:pic>
        <p:nvPicPr>
          <p:cNvPr id="13" name="Picture 12" descr="A logo of a dolphin&#10;&#10;Description automatically generated">
            <a:extLst>
              <a:ext uri="{FF2B5EF4-FFF2-40B4-BE49-F238E27FC236}">
                <a16:creationId xmlns:a16="http://schemas.microsoft.com/office/drawing/2014/main" id="{CEBE6EFF-9DDF-E9AB-27BF-53A6E41BF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36" y="4785457"/>
            <a:ext cx="631875" cy="6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C3517-C959-D6BC-51A6-CDBBD34A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21" y="784202"/>
            <a:ext cx="10571998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600" dirty="0">
                <a:latin typeface="Aldhabi" panose="01000000000000000000" pitchFamily="2" charset="-78"/>
                <a:cs typeface="Aldhabi" panose="01000000000000000000" pitchFamily="2" charset="-78"/>
                <a:sym typeface="Anton"/>
              </a:rPr>
              <a:t>LIST OF KPI’S</a:t>
            </a:r>
            <a:endParaRPr lang="en-US" sz="96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1A2AD35D-EC19-B0BE-C071-AC41B5A64E18}"/>
              </a:ext>
            </a:extLst>
          </p:cNvPr>
          <p:cNvSpPr txBox="1"/>
          <p:nvPr/>
        </p:nvSpPr>
        <p:spPr>
          <a:xfrm>
            <a:off x="253219" y="2413000"/>
            <a:ext cx="5486400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r>
              <a:rPr lang="en-US" sz="1600" b="1" dirty="0"/>
              <a:t>Year wise loan amount Status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endParaRPr lang="en-US" sz="1600" b="1" dirty="0"/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r>
              <a:rPr lang="en-US" sz="1600" b="1" dirty="0"/>
              <a:t>Grade and sub grade wise </a:t>
            </a:r>
            <a:r>
              <a:rPr lang="en-US" sz="1600" b="1" dirty="0" err="1"/>
              <a:t>revol_bal</a:t>
            </a:r>
            <a:endParaRPr lang="en-US" sz="1600" b="1" dirty="0"/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endParaRPr lang="en-US" sz="1600" b="1" dirty="0"/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r>
              <a:rPr lang="en-US" sz="1600" b="1" dirty="0"/>
              <a:t>Total Payment for Verified Status Vs Total Payment for Non Verified Status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endParaRPr lang="en-US" sz="1600" b="1" dirty="0"/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r>
              <a:rPr lang="en-US" sz="1600" b="1" dirty="0"/>
              <a:t>State wise and month wise loan status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endParaRPr lang="en-US" sz="1600" b="1" dirty="0"/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 2" charset="2"/>
              <a:buChar char=""/>
            </a:pPr>
            <a:r>
              <a:rPr lang="en-US" sz="1600" b="1" dirty="0"/>
              <a:t>Home ownership Vs last payment date status</a:t>
            </a:r>
          </a:p>
        </p:txBody>
      </p:sp>
      <p:pic>
        <p:nvPicPr>
          <p:cNvPr id="8" name="Picture 7" descr="A person touching a screen with icons&#10;&#10;Description automatically generated">
            <a:extLst>
              <a:ext uri="{FF2B5EF4-FFF2-40B4-BE49-F238E27FC236}">
                <a16:creationId xmlns:a16="http://schemas.microsoft.com/office/drawing/2014/main" id="{C6A1BA8F-9966-ABE1-B123-6A68DDF4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20" y="2019105"/>
            <a:ext cx="5963573" cy="421922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2654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69" y="684998"/>
            <a:ext cx="11288972" cy="1012944"/>
          </a:xfr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3800" dirty="0">
                <a:solidFill>
                  <a:srgbClr val="FFFFFF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Excel Dashboard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F15F99E-C968-3656-BE3F-0BFDEB5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8" y="1407887"/>
            <a:ext cx="11901714" cy="5203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88" y="323563"/>
            <a:ext cx="10085198" cy="1069146"/>
          </a:xfr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Power bi Dashboard</a:t>
            </a:r>
            <a:endParaRPr lang="ru-RU" sz="11500" dirty="0">
              <a:solidFill>
                <a:srgbClr val="FFFFFF"/>
              </a:solidFill>
              <a:cs typeface="Aldhabi" panose="01000000000000000000" pitchFamily="2" charset="-78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AB94A8-00CE-1F4C-8055-326FCD16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" y="1220245"/>
            <a:ext cx="11957538" cy="5519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051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3DBAAC-5DFA-C058-5A19-24D8A9C57C09}"/>
              </a:ext>
            </a:extLst>
          </p:cNvPr>
          <p:cNvSpPr txBox="1">
            <a:spLocks/>
          </p:cNvSpPr>
          <p:nvPr/>
        </p:nvSpPr>
        <p:spPr>
          <a:xfrm>
            <a:off x="337736" y="-149675"/>
            <a:ext cx="10085198" cy="12660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b="1" dirty="0">
                <a:latin typeface="Aldhabi" panose="020B0604020202020204" pitchFamily="2" charset="-78"/>
                <a:cs typeface="Aldhabi" panose="020B0604020202020204" pitchFamily="2" charset="-78"/>
              </a:rPr>
              <a:t>My </a:t>
            </a:r>
            <a:r>
              <a:rPr lang="en-US" sz="11500" b="1" dirty="0" err="1">
                <a:latin typeface="Aldhabi" panose="020B0604020202020204" pitchFamily="2" charset="-78"/>
                <a:cs typeface="Aldhabi" panose="020B0604020202020204" pitchFamily="2" charset="-78"/>
              </a:rPr>
              <a:t>sql</a:t>
            </a:r>
            <a:endParaRPr lang="ru-RU" sz="11500" b="1" dirty="0">
              <a:cs typeface="Aldhabi" panose="020B0604020202020204" pitchFamily="2" charset="-78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55EF27-A5E0-2AE1-C9B9-FE0A473F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36" y="1134618"/>
            <a:ext cx="5148661" cy="645087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1.Kpi :- year wise loan amount status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FA8C20-6E23-C031-EEFA-3EDDD2D1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9" y="1772651"/>
            <a:ext cx="5495947" cy="4522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E782BAF-8367-5BA1-18BA-6F577F87B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36" y="1745449"/>
            <a:ext cx="5930817" cy="447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6421AC71-5B7A-6549-110B-2B86B3E322AB}"/>
              </a:ext>
            </a:extLst>
          </p:cNvPr>
          <p:cNvSpPr txBox="1">
            <a:spLocks/>
          </p:cNvSpPr>
          <p:nvPr/>
        </p:nvSpPr>
        <p:spPr>
          <a:xfrm>
            <a:off x="5900387" y="1102350"/>
            <a:ext cx="6414030" cy="6450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2.Kpi :- Grade and subgrade wise </a:t>
            </a:r>
            <a:r>
              <a:rPr lang="en-US" sz="2400" b="1" dirty="0" err="1"/>
              <a:t>revol</a:t>
            </a:r>
            <a:r>
              <a:rPr lang="en-US" sz="2400" b="1" dirty="0"/>
              <a:t> balance</a:t>
            </a:r>
          </a:p>
        </p:txBody>
      </p:sp>
    </p:spTree>
    <p:extLst>
      <p:ext uri="{BB962C8B-B14F-4D97-AF65-F5344CB8AC3E}">
        <p14:creationId xmlns:p14="http://schemas.microsoft.com/office/powerpoint/2010/main" val="53966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6D0EB2C-F353-D0F0-B60D-BB126AF5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3" y="932012"/>
            <a:ext cx="5832767" cy="645087"/>
          </a:xfrm>
          <a:effectLst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400" b="1" dirty="0"/>
              <a:t>3.Kpi :- Total payment verification status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0741D3-6686-358C-0E18-AF28BFB2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7" y="1858179"/>
            <a:ext cx="5863956" cy="462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2D7B1C67-1C35-763E-A24E-124433A7A47A}"/>
              </a:ext>
            </a:extLst>
          </p:cNvPr>
          <p:cNvSpPr txBox="1">
            <a:spLocks/>
          </p:cNvSpPr>
          <p:nvPr/>
        </p:nvSpPr>
        <p:spPr>
          <a:xfrm>
            <a:off x="6576439" y="1094801"/>
            <a:ext cx="5453284" cy="6450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spcBef>
                <a:spcPct val="0"/>
              </a:spcBef>
              <a:buNone/>
              <a:defRPr sz="2400" b="1" cap="all">
                <a:ln w="3175" cmpd="sng">
                  <a:noFill/>
                </a:ln>
                <a:effectLst/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4.Kpi :- homeownership vs last payment date states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D7D6853-02B8-F7BA-8392-0ADB07F4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8" y="1922166"/>
            <a:ext cx="5523516" cy="4563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4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5EF27-A5E0-2AE1-C9B9-FE0A473F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74" y="135512"/>
            <a:ext cx="10131425" cy="645087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sz="3600" dirty="0"/>
              <a:t>.Kpi :- state wise and month wise loan status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2628A7-35FF-9A45-7985-73F5F2FE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7" y="1423130"/>
            <a:ext cx="6064214" cy="48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C6952C8-C06C-1FF6-1042-89A755DBB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29" y="1027505"/>
            <a:ext cx="5444119" cy="5278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42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DF60-8E84-7618-68C0-51819794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533" y="-70882"/>
            <a:ext cx="6164653" cy="137160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nton"/>
                <a:ea typeface="Anton"/>
                <a:cs typeface="Anton"/>
                <a:sym typeface="Anton"/>
              </a:rPr>
              <a:t>PROJECT SUMMARY</a:t>
            </a:r>
            <a:endParaRPr lang="en-US" sz="6000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7DC9F5C-6F71-4E2F-B69F-C04C82830F87}"/>
              </a:ext>
            </a:extLst>
          </p:cNvPr>
          <p:cNvSpPr txBox="1"/>
          <p:nvPr/>
        </p:nvSpPr>
        <p:spPr>
          <a:xfrm>
            <a:off x="1250808" y="1503950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06"/>
              </a:lnSpc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0513839-AFAE-5F35-651F-443CC2D21FB4}"/>
              </a:ext>
            </a:extLst>
          </p:cNvPr>
          <p:cNvSpPr txBox="1"/>
          <p:nvPr/>
        </p:nvSpPr>
        <p:spPr>
          <a:xfrm>
            <a:off x="1127719" y="3685520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06"/>
              </a:lnSpc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78478D2A-6C83-0938-BE03-EB7D4532FFE0}"/>
              </a:ext>
            </a:extLst>
          </p:cNvPr>
          <p:cNvSpPr txBox="1"/>
          <p:nvPr/>
        </p:nvSpPr>
        <p:spPr>
          <a:xfrm>
            <a:off x="84408" y="4237818"/>
            <a:ext cx="6116493" cy="16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Used Excel  for data extraction and dashboards in Power BI, and Excel for insights.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Analyzed trends and created forecasts to support decisions.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6EB1BC0-15AA-BFE6-BB6D-2320C1B3ADBF}"/>
              </a:ext>
            </a:extLst>
          </p:cNvPr>
          <p:cNvSpPr txBox="1"/>
          <p:nvPr/>
        </p:nvSpPr>
        <p:spPr>
          <a:xfrm>
            <a:off x="7449844" y="1333993"/>
            <a:ext cx="3288615" cy="414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06"/>
              </a:lnSpc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2907AEBF-414A-3A47-7BC3-933E0290648E}"/>
              </a:ext>
            </a:extLst>
          </p:cNvPr>
          <p:cNvSpPr txBox="1"/>
          <p:nvPr/>
        </p:nvSpPr>
        <p:spPr>
          <a:xfrm>
            <a:off x="6243712" y="1854019"/>
            <a:ext cx="5725646" cy="1259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Focused on Financial data from banking data.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dirty="0"/>
              <a:t>Analyzed revenue trends, loan approval rates, and customer acquisition conversions.</a:t>
            </a:r>
            <a:endParaRPr lang="en-US" dirty="0">
              <a:solidFill>
                <a:srgbClr val="FFFFFF">
                  <a:alpha val="80000"/>
                </a:srgbClr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02F3C54E-7E03-0151-F4F2-B5F2F700F95D}"/>
              </a:ext>
            </a:extLst>
          </p:cNvPr>
          <p:cNvSpPr txBox="1"/>
          <p:nvPr/>
        </p:nvSpPr>
        <p:spPr>
          <a:xfrm>
            <a:off x="6980862" y="3673734"/>
            <a:ext cx="5775896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06"/>
              </a:lnSpc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Deliverables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638F29F6-ED22-DE2F-0C4A-6FB0714B2737}"/>
              </a:ext>
            </a:extLst>
          </p:cNvPr>
          <p:cNvSpPr txBox="1"/>
          <p:nvPr/>
        </p:nvSpPr>
        <p:spPr>
          <a:xfrm>
            <a:off x="6125820" y="4157544"/>
            <a:ext cx="5936665" cy="2137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Dashboards showing key metrics like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Verfication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 status 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 Insights to </a:t>
            </a:r>
            <a:r>
              <a:rPr lang="en-US" sz="2000" dirty="0"/>
              <a:t>enhance financial performance and customer engagement.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ea typeface="Open Sans"/>
                <a:cs typeface="Open Sans"/>
                <a:sym typeface="Open Sans"/>
              </a:rPr>
              <a:t>Trends to guide future planning.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BB9738E-C11D-7528-8B47-6051A01AA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24" y="2140786"/>
            <a:ext cx="51815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analyze customer and financial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to enhance banking performance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improve the business outcomes.</a:t>
            </a:r>
          </a:p>
        </p:txBody>
      </p:sp>
      <p:pic>
        <p:nvPicPr>
          <p:cNvPr id="17" name="Graphic 16" descr="Target Audience with solid fill">
            <a:extLst>
              <a:ext uri="{FF2B5EF4-FFF2-40B4-BE49-F238E27FC236}">
                <a16:creationId xmlns:a16="http://schemas.microsoft.com/office/drawing/2014/main" id="{D690DFEA-06FC-5A34-837A-9733589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87" y="1399421"/>
            <a:ext cx="698039" cy="698039"/>
          </a:xfrm>
          <a:prstGeom prst="rect">
            <a:avLst/>
          </a:prstGeom>
        </p:spPr>
      </p:pic>
      <p:pic>
        <p:nvPicPr>
          <p:cNvPr id="19" name="Graphic 18" descr="Continuous Improvement with solid fill">
            <a:extLst>
              <a:ext uri="{FF2B5EF4-FFF2-40B4-BE49-F238E27FC236}">
                <a16:creationId xmlns:a16="http://schemas.microsoft.com/office/drawing/2014/main" id="{07FAAB9F-0D08-3B25-D775-9A329165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80" y="3543724"/>
            <a:ext cx="698039" cy="69803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3C38E07-B120-D9DC-21B2-96B28E32C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6456" y="3531939"/>
            <a:ext cx="745841" cy="69803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96F8117-054C-3298-7C76-D387CDDF3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1843" y="1259084"/>
            <a:ext cx="698038" cy="6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pic>
        <p:nvPicPr>
          <p:cNvPr id="6" name="Picture 5" descr="A close up of a graph&#10;&#10;Description automatically generated">
            <a:extLst>
              <a:ext uri="{FF2B5EF4-FFF2-40B4-BE49-F238E27FC236}">
                <a16:creationId xmlns:a16="http://schemas.microsoft.com/office/drawing/2014/main" id="{E210852E-831C-2643-D9F0-85930FBF4F7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109" y="0"/>
            <a:ext cx="12183782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783015"/>
            <a:ext cx="10572000" cy="150890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3000" dirty="0">
                <a:latin typeface="Aldhabi" panose="01000000000000000000" pitchFamily="2" charset="-78"/>
                <a:cs typeface="Aldhabi" panose="01000000000000000000" pitchFamily="2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191</TotalTime>
  <Words>204</Words>
  <Application>Microsoft Office PowerPoint</Application>
  <PresentationFormat>Widescreen</PresentationFormat>
  <Paragraphs>43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Aldhabi</vt:lpstr>
      <vt:lpstr>Anton</vt:lpstr>
      <vt:lpstr>Arial</vt:lpstr>
      <vt:lpstr>Calibri</vt:lpstr>
      <vt:lpstr>Century Gothic</vt:lpstr>
      <vt:lpstr>Montserrat Bold</vt:lpstr>
      <vt:lpstr>Wingdings 2</vt:lpstr>
      <vt:lpstr>Quotable</vt:lpstr>
      <vt:lpstr>Bank Analytics</vt:lpstr>
      <vt:lpstr>LIST OF KPI’S</vt:lpstr>
      <vt:lpstr>Excel Dashboard</vt:lpstr>
      <vt:lpstr>Power bi Dashboard</vt:lpstr>
      <vt:lpstr>1.Kpi :- year wise loan amount status</vt:lpstr>
      <vt:lpstr>3.Kpi :- Total payment verification status</vt:lpstr>
      <vt:lpstr>5.Kpi :- state wise and month wise loan status</vt:lpstr>
      <vt:lpstr>PROJECT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Analytics</dc:title>
  <dc:creator>HP</dc:creator>
  <cp:lastModifiedBy>HP</cp:lastModifiedBy>
  <cp:revision>3</cp:revision>
  <dcterms:created xsi:type="dcterms:W3CDTF">2025-01-27T15:16:18Z</dcterms:created>
  <dcterms:modified xsi:type="dcterms:W3CDTF">2025-01-27T18:28:11Z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